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03DE1-B411-417B-BF3F-829669FF78A2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867C7-FEF2-41A2-AC23-09F4BFB6B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4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the information on the slide then ask students for</a:t>
            </a:r>
            <a:r>
              <a:rPr lang="en-US" baseline="0" dirty="0" smtClean="0"/>
              <a:t> some of the words from Sonnet 18 that have word parts:  </a:t>
            </a:r>
            <a:r>
              <a:rPr lang="en-US" baseline="0" dirty="0" err="1" smtClean="0"/>
              <a:t>dim’d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untrimm’d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grow’st</a:t>
            </a:r>
            <a:endParaRPr lang="en-US" baseline="0" dirty="0" smtClean="0"/>
          </a:p>
          <a:p>
            <a:r>
              <a:rPr lang="en-US" baseline="0" dirty="0" smtClean="0"/>
              <a:t>Now we are going to answer and FSA-style question using this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714BD-5842-4742-B697-AC9AE33D02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3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Correct answer:  D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2F11CCC-55A6-46CB-B266-1AF99F5BC297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0981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what each means and the results of each…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714BD-5842-4742-B697-AC9AE33D02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52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Answer:  B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702BBF-7C88-4423-8246-BFA7E4EE96D6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601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Notice that it is not asking you to just understand what the word means,</a:t>
            </a:r>
            <a:r>
              <a:rPr lang="en-US" altLang="en-US" baseline="0" dirty="0" smtClean="0"/>
              <a:t> but the effect on the meaning.</a:t>
            </a:r>
          </a:p>
          <a:p>
            <a:r>
              <a:rPr lang="en-US" altLang="en-US" baseline="0" dirty="0" smtClean="0"/>
              <a:t>Answer:  C the word in question is dimmed, you can also use a contrast clue---dim is the opposite of shines in the line above.</a:t>
            </a:r>
          </a:p>
          <a:p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702BBF-7C88-4423-8246-BFA7E4EE96D6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102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the information on this slide.  What are some words that have an emotional charge?  Most poems and complex literature have shifts in tone.  Since this Sonnet is a comparison, determine the connotation of the two things being compared:  the love interest –positive, Summer Day- negative </a:t>
            </a:r>
          </a:p>
          <a:p>
            <a:r>
              <a:rPr lang="en-US" baseline="0" dirty="0" smtClean="0"/>
              <a:t>Determine some of the words that help to develop the tone and note where the shifts 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714BD-5842-4742-B697-AC9AE33D02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20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Correct answer:  D We know that we are looking</a:t>
            </a:r>
            <a:r>
              <a:rPr lang="en-US" altLang="en-US" baseline="0" dirty="0" smtClean="0"/>
              <a:t> for a negative connotation ask students to tell the word with a negative connotation in the answer and the connotation of the distractors.</a:t>
            </a:r>
          </a:p>
          <a:p>
            <a:r>
              <a:rPr lang="en-US" altLang="en-US" baseline="0" dirty="0" smtClean="0"/>
              <a:t>Note that the eye of heaven is referring to the sun, not the woman being described.</a:t>
            </a:r>
          </a:p>
          <a:p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702BBF-7C88-4423-8246-BFA7E4EE96D6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4010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what each means and the results of each…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714BD-5842-4742-B697-AC9AE33D02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4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Correct answer:  A</a:t>
            </a:r>
          </a:p>
          <a:p>
            <a:r>
              <a:rPr lang="en-US" altLang="en-US" dirty="0" smtClean="0"/>
              <a:t>The words shall not</a:t>
            </a:r>
            <a:r>
              <a:rPr lang="en-US" altLang="en-US" baseline="0" dirty="0" smtClean="0"/>
              <a:t> fade are a synonym clue and the word declines is an antonym clue for the word diminish in the correct answer.</a:t>
            </a:r>
          </a:p>
          <a:p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702BBF-7C88-4423-8246-BFA7E4EE96D6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3628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what each means and the results of each…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714BD-5842-4742-B697-AC9AE33D02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03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Correct answer:  A</a:t>
            </a:r>
          </a:p>
          <a:p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702BBF-7C88-4423-8246-BFA7E4EE96D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6698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what each means and the results of each…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714BD-5842-4742-B697-AC9AE33D02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4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5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2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3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4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4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9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0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6DF1A-E9C5-41A6-87D4-4601719CD959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3F9F-3913-4136-B2EE-0B983BAA1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4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6" y="2303463"/>
            <a:ext cx="45878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697039" y="3756025"/>
            <a:ext cx="8512175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latin typeface="Arial Black" panose="020B0A04020102020204" pitchFamily="34" charset="0"/>
              <a:ea typeface="BatangChe" panose="02030609000101010101" pitchFamily="49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Arial Black" panose="020B0A04020102020204" pitchFamily="34" charset="0"/>
                <a:ea typeface="BatangChe" panose="02030609000101010101" pitchFamily="49" charset="-127"/>
              </a:rPr>
              <a:t>Eighth Grade </a:t>
            </a:r>
            <a:r>
              <a:rPr lang="en-US" altLang="en-US" sz="3600" b="1" dirty="0">
                <a:latin typeface="Arial Black" panose="020B0A04020102020204" pitchFamily="34" charset="0"/>
                <a:ea typeface="BatangChe" panose="02030609000101010101" pitchFamily="49" charset="-127"/>
              </a:rPr>
              <a:t>Session </a:t>
            </a:r>
            <a:r>
              <a:rPr lang="en-US" altLang="en-US" sz="3600" b="1" dirty="0">
                <a:latin typeface="Arial Black" panose="020B0A04020102020204" pitchFamily="34" charset="0"/>
                <a:ea typeface="BatangChe" panose="02030609000101010101" pitchFamily="49" charset="-127"/>
              </a:rPr>
              <a:t>5  </a:t>
            </a:r>
            <a:endParaRPr lang="en-US" altLang="en-US" sz="3600" b="1" dirty="0">
              <a:latin typeface="Arial Black" panose="020B0A04020102020204" pitchFamily="34" charset="0"/>
              <a:ea typeface="BatangChe" panose="02030609000101010101" pitchFamily="49" charset="-127"/>
            </a:endParaRPr>
          </a:p>
          <a:p>
            <a:pPr algn="ctr">
              <a:buNone/>
            </a:pPr>
            <a:r>
              <a:rPr lang="en-US" sz="3600" b="1" dirty="0">
                <a:solidFill>
                  <a:srgbClr val="0F6BB6"/>
                </a:solidFill>
              </a:rPr>
              <a:t>The </a:t>
            </a:r>
            <a:r>
              <a:rPr lang="en-US" sz="3600" b="1" dirty="0">
                <a:solidFill>
                  <a:srgbClr val="0F6BB6"/>
                </a:solidFill>
              </a:rPr>
              <a:t>Six Vocabulary Cheats </a:t>
            </a:r>
            <a:endParaRPr lang="en-US" sz="3600" dirty="0">
              <a:solidFill>
                <a:srgbClr val="0F6BB6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492250" y="5080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92250" y="678180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36250" y="14288"/>
            <a:ext cx="31750" cy="6843712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03362" y="-19050"/>
            <a:ext cx="20638" cy="680085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93850" y="163514"/>
            <a:ext cx="8940800" cy="952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93850" y="6651625"/>
            <a:ext cx="9023350" cy="0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512426" y="93663"/>
            <a:ext cx="23813" cy="6557962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31951" y="93663"/>
            <a:ext cx="3175" cy="6489700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9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524000" y="76856"/>
            <a:ext cx="9145492" cy="0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51145" y="6789235"/>
            <a:ext cx="9131078" cy="1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49656" y="857250"/>
            <a:ext cx="17209" cy="5931984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596497" y="822657"/>
            <a:ext cx="31434" cy="5966578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02441" y="168861"/>
            <a:ext cx="9179782" cy="685799"/>
          </a:xfrm>
          <a:solidFill>
            <a:srgbClr val="354984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5. Word Relationships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555" y="2047402"/>
            <a:ext cx="6618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      How can I break this word down?  </a:t>
            </a:r>
          </a:p>
          <a:p>
            <a:pPr algn="ctr"/>
            <a:r>
              <a:rPr lang="en-US" sz="2100" dirty="0">
                <a:solidFill>
                  <a:schemeClr val="bg1"/>
                </a:solidFill>
              </a:rPr>
              <a:t>What do the parts tell  me about the </a:t>
            </a:r>
          </a:p>
          <a:p>
            <a:pPr algn="ctr"/>
            <a:r>
              <a:rPr lang="en-US" sz="2100" dirty="0">
                <a:solidFill>
                  <a:schemeClr val="bg1"/>
                </a:solidFill>
              </a:rPr>
              <a:t>meaning and part of speech</a:t>
            </a:r>
            <a:r>
              <a:rPr lang="en-US" sz="3000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926" y="3530789"/>
            <a:ext cx="4833936" cy="3363038"/>
          </a:xfrm>
          <a:prstGeom prst="rect">
            <a:avLst/>
          </a:prstGeom>
        </p:spPr>
      </p:pic>
      <p:sp>
        <p:nvSpPr>
          <p:cNvPr id="10" name="Cloud Callout 9"/>
          <p:cNvSpPr/>
          <p:nvPr/>
        </p:nvSpPr>
        <p:spPr>
          <a:xfrm>
            <a:off x="1752600" y="1475893"/>
            <a:ext cx="7407715" cy="1832071"/>
          </a:xfrm>
          <a:prstGeom prst="cloudCallout">
            <a:avLst>
              <a:gd name="adj1" fmla="val -20833"/>
              <a:gd name="adj2" fmla="val 69775"/>
            </a:avLst>
          </a:prstGeom>
          <a:solidFill>
            <a:srgbClr val="3549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5176" y="1908892"/>
            <a:ext cx="6842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Are these words synonyms or antonyms?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Are they related by cause/effect, whole/part,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category/ member?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989" y="3868963"/>
            <a:ext cx="5940216" cy="2864776"/>
          </a:xfrm>
          <a:prstGeom prst="rect">
            <a:avLst/>
          </a:prstGeom>
          <a:ln w="76200">
            <a:solidFill>
              <a:srgbClr val="354984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698308" y="992174"/>
            <a:ext cx="336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Ask yourself… </a:t>
            </a:r>
          </a:p>
        </p:txBody>
      </p:sp>
    </p:spTree>
    <p:extLst>
      <p:ext uri="{BB962C8B-B14F-4D97-AF65-F5344CB8AC3E}">
        <p14:creationId xmlns:p14="http://schemas.microsoft.com/office/powerpoint/2010/main" val="34586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5"/>
          <p:cNvSpPr txBox="1">
            <a:spLocks noChangeArrowheads="1"/>
          </p:cNvSpPr>
          <p:nvPr/>
        </p:nvSpPr>
        <p:spPr bwMode="auto">
          <a:xfrm>
            <a:off x="2005014" y="1166814"/>
            <a:ext cx="81549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30350" y="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39875" y="685800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52125" y="0"/>
            <a:ext cx="31750" cy="685800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173038"/>
            <a:ext cx="0" cy="6570662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16075" y="163514"/>
            <a:ext cx="8940800" cy="952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46225" y="6743700"/>
            <a:ext cx="9105900" cy="1588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47351" y="168276"/>
            <a:ext cx="9525" cy="651827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16075" y="144464"/>
            <a:ext cx="0" cy="6542087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0" name="TextBox 1"/>
          <p:cNvSpPr txBox="1">
            <a:spLocks noChangeArrowheads="1"/>
          </p:cNvSpPr>
          <p:nvPr/>
        </p:nvSpPr>
        <p:spPr bwMode="auto">
          <a:xfrm>
            <a:off x="1828800" y="1358564"/>
            <a:ext cx="8331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2400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16075" y="230188"/>
            <a:ext cx="8940800" cy="553998"/>
          </a:xfrm>
          <a:prstGeom prst="rect">
            <a:avLst/>
          </a:prstGeom>
          <a:solidFill>
            <a:srgbClr val="354984"/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000" b="1" dirty="0">
                <a:solidFill>
                  <a:schemeClr val="bg1"/>
                </a:solidFill>
                <a:latin typeface="Calibri" panose="020F0502020204030204"/>
              </a:rPr>
              <a:t>5. Word Relationships </a:t>
            </a:r>
            <a:endParaRPr lang="en-US" sz="3000" b="1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1447800"/>
            <a:ext cx="8458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Read the following lines from the poem.</a:t>
            </a:r>
          </a:p>
          <a:p>
            <a:endParaRPr lang="en-US" sz="2400" dirty="0"/>
          </a:p>
          <a:p>
            <a:r>
              <a:rPr lang="en-US" sz="1200" dirty="0"/>
              <a:t>10</a:t>
            </a:r>
            <a:r>
              <a:rPr lang="en-US" sz="2400" dirty="0"/>
              <a:t> </a:t>
            </a:r>
            <a:r>
              <a:rPr lang="en-US" sz="2400" b="1" i="1" dirty="0"/>
              <a:t>Nor</a:t>
            </a:r>
            <a:r>
              <a:rPr lang="en-US" sz="2400" dirty="0"/>
              <a:t> lose possession of that fair thou </a:t>
            </a:r>
            <a:r>
              <a:rPr lang="en-US" sz="2400" dirty="0" err="1"/>
              <a:t>ow'st</a:t>
            </a:r>
            <a:r>
              <a:rPr lang="en-US" sz="2400" dirty="0"/>
              <a:t>;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1200" dirty="0"/>
              <a:t>11</a:t>
            </a:r>
            <a:r>
              <a:rPr lang="en-US" sz="2400" dirty="0"/>
              <a:t> </a:t>
            </a:r>
            <a:r>
              <a:rPr lang="en-US" sz="2400" b="1" i="1" dirty="0"/>
              <a:t>Nor</a:t>
            </a:r>
            <a:r>
              <a:rPr lang="en-US" sz="2400" dirty="0"/>
              <a:t> shall Death brag thou </a:t>
            </a:r>
            <a:r>
              <a:rPr lang="en-US" sz="2400" dirty="0" err="1"/>
              <a:t>wander'st</a:t>
            </a:r>
            <a:r>
              <a:rPr lang="en-US" sz="2400" dirty="0"/>
              <a:t> in his shade</a:t>
            </a:r>
            <a:r>
              <a:rPr lang="en-US" sz="2400" dirty="0"/>
              <a:t>,</a:t>
            </a:r>
          </a:p>
          <a:p>
            <a:endParaRPr lang="en-US" sz="2400" dirty="0"/>
          </a:p>
          <a:p>
            <a:r>
              <a:rPr lang="en-US" sz="2400" dirty="0"/>
              <a:t>The author uses the word </a:t>
            </a:r>
            <a:r>
              <a:rPr lang="en-US" sz="2400" b="1" i="1" dirty="0"/>
              <a:t>nor</a:t>
            </a:r>
            <a:r>
              <a:rPr lang="en-US" sz="2400" dirty="0"/>
              <a:t> to show</a:t>
            </a:r>
          </a:p>
          <a:p>
            <a:endParaRPr lang="en-US" sz="2400" dirty="0"/>
          </a:p>
          <a:p>
            <a:r>
              <a:rPr lang="en-US" sz="2400" dirty="0"/>
              <a:t>A. Cause and effect</a:t>
            </a:r>
          </a:p>
          <a:p>
            <a:r>
              <a:rPr lang="en-US" sz="2400" dirty="0"/>
              <a:t>B. Sequence</a:t>
            </a:r>
          </a:p>
          <a:p>
            <a:r>
              <a:rPr lang="en-US" sz="2400" dirty="0"/>
              <a:t>C. Similarities  </a:t>
            </a:r>
          </a:p>
          <a:p>
            <a:r>
              <a:rPr lang="en-US" sz="2400" dirty="0"/>
              <a:t>D. Contrast </a:t>
            </a:r>
          </a:p>
          <a:p>
            <a:r>
              <a:rPr lang="en-US" sz="2400" dirty="0"/>
              <a:t>.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441" y="3835298"/>
            <a:ext cx="4298841" cy="298841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524000" y="42566"/>
            <a:ext cx="9145492" cy="0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31207" y="6781801"/>
            <a:ext cx="9131078" cy="1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75310" y="762000"/>
            <a:ext cx="0" cy="6019800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610788" y="823290"/>
            <a:ext cx="15717" cy="5958511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137491"/>
            <a:ext cx="9179782" cy="685799"/>
          </a:xfrm>
          <a:solidFill>
            <a:srgbClr val="354984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6. Analyzing Words and 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555" y="2005723"/>
            <a:ext cx="6618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      How can I break this word down?  </a:t>
            </a:r>
          </a:p>
          <a:p>
            <a:pPr algn="ctr"/>
            <a:r>
              <a:rPr lang="en-US" sz="2100" dirty="0">
                <a:solidFill>
                  <a:schemeClr val="bg1"/>
                </a:solidFill>
              </a:rPr>
              <a:t>What do the parts tell  me about the </a:t>
            </a:r>
          </a:p>
          <a:p>
            <a:pPr algn="ctr"/>
            <a:r>
              <a:rPr lang="en-US" sz="2100" dirty="0">
                <a:solidFill>
                  <a:schemeClr val="bg1"/>
                </a:solidFill>
              </a:rPr>
              <a:t>meaning and part of speech</a:t>
            </a:r>
            <a:r>
              <a:rPr lang="en-US" sz="3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1830447" y="1577262"/>
            <a:ext cx="8259956" cy="1995549"/>
          </a:xfrm>
          <a:prstGeom prst="cloudCallout">
            <a:avLst>
              <a:gd name="adj1" fmla="val -13435"/>
              <a:gd name="adj2" fmla="val 78799"/>
            </a:avLst>
          </a:prstGeom>
          <a:solidFill>
            <a:srgbClr val="35498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54586" y="1866491"/>
            <a:ext cx="67234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How can I simplify this sentence? 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What transitions do I see? 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How can I restate in my own words?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82" y="3973483"/>
            <a:ext cx="4596227" cy="2766408"/>
          </a:xfrm>
          <a:prstGeom prst="rect">
            <a:avLst/>
          </a:prstGeom>
          <a:ln w="76200">
            <a:solidFill>
              <a:srgbClr val="354984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822828" y="1001028"/>
            <a:ext cx="336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Ask yourself… </a:t>
            </a:r>
          </a:p>
        </p:txBody>
      </p:sp>
    </p:spTree>
    <p:extLst>
      <p:ext uri="{BB962C8B-B14F-4D97-AF65-F5344CB8AC3E}">
        <p14:creationId xmlns:p14="http://schemas.microsoft.com/office/powerpoint/2010/main" val="18554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711960" y="1234269"/>
            <a:ext cx="8810626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Read this excerpt from the poem.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sz="1200" dirty="0"/>
              <a:t>11</a:t>
            </a:r>
            <a:r>
              <a:rPr lang="en-US" sz="2400" dirty="0"/>
              <a:t> Nor shall Death brag thou </a:t>
            </a:r>
            <a:r>
              <a:rPr lang="en-US" sz="2400" dirty="0" err="1"/>
              <a:t>wander'st</a:t>
            </a:r>
            <a:r>
              <a:rPr lang="en-US" sz="2400" dirty="0"/>
              <a:t> in his shade,</a:t>
            </a:r>
          </a:p>
          <a:p>
            <a:pPr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What is the effect of the personification in line 11?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A. It shows that the author wants to protect his love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B. It implies that the author’s love interest will never die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C. It explains why the author’s love for her will never 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D. It illustrates the point that the season will last forever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30350" y="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39875" y="685800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52125" y="0"/>
            <a:ext cx="31750" cy="685800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173038"/>
            <a:ext cx="0" cy="6570662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16075" y="163514"/>
            <a:ext cx="8940800" cy="952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46225" y="6743700"/>
            <a:ext cx="9105900" cy="1588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47351" y="168276"/>
            <a:ext cx="9525" cy="651827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16075" y="144464"/>
            <a:ext cx="0" cy="6542087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40840" y="195822"/>
            <a:ext cx="8906510" cy="553998"/>
          </a:xfrm>
          <a:prstGeom prst="rect">
            <a:avLst/>
          </a:prstGeom>
          <a:solidFill>
            <a:srgbClr val="354984"/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000" b="1" dirty="0">
                <a:solidFill>
                  <a:schemeClr val="bg1"/>
                </a:solidFill>
                <a:latin typeface="Calibri" panose="020F0502020204030204"/>
              </a:rPr>
              <a:t>6. Analyzing Words and Text</a:t>
            </a:r>
            <a:endParaRPr lang="en-US" sz="30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695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58" y="3423993"/>
            <a:ext cx="4690110" cy="3430196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462563" y="65426"/>
            <a:ext cx="9145492" cy="0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488218" y="6858000"/>
            <a:ext cx="9131078" cy="1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524001" y="762000"/>
            <a:ext cx="25655" cy="6096000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608055" y="1"/>
            <a:ext cx="51308" cy="6857999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488218" y="144208"/>
            <a:ext cx="9179782" cy="685799"/>
          </a:xfrm>
          <a:solidFill>
            <a:srgbClr val="354984"/>
          </a:solidFill>
          <a:ln>
            <a:solidFill>
              <a:srgbClr val="354984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1. Word Parts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116" y="3657600"/>
            <a:ext cx="5484303" cy="3158607"/>
          </a:xfrm>
          <a:prstGeom prst="rect">
            <a:avLst/>
          </a:prstGeom>
          <a:ln w="76200">
            <a:solidFill>
              <a:srgbClr val="354984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1715292" y="880306"/>
            <a:ext cx="336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Ask yourself… </a:t>
            </a:r>
          </a:p>
        </p:txBody>
      </p:sp>
      <p:sp>
        <p:nvSpPr>
          <p:cNvPr id="20" name="Cloud Callout 19"/>
          <p:cNvSpPr/>
          <p:nvPr/>
        </p:nvSpPr>
        <p:spPr>
          <a:xfrm>
            <a:off x="1869152" y="1378292"/>
            <a:ext cx="8036849" cy="1731020"/>
          </a:xfrm>
          <a:prstGeom prst="cloudCallout">
            <a:avLst>
              <a:gd name="adj1" fmla="val -25221"/>
              <a:gd name="adj2" fmla="val 94588"/>
            </a:avLst>
          </a:prstGeom>
          <a:solidFill>
            <a:srgbClr val="354984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056328" y="1605872"/>
            <a:ext cx="766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      </a:t>
            </a:r>
            <a:r>
              <a:rPr lang="en-US" sz="2400" dirty="0">
                <a:solidFill>
                  <a:schemeClr val="bg1"/>
                </a:solidFill>
              </a:rPr>
              <a:t>How can I break this word down? 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What do the parts tell  me about the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meaning and part of speech?</a:t>
            </a:r>
          </a:p>
        </p:txBody>
      </p:sp>
    </p:spTree>
    <p:extLst>
      <p:ext uri="{BB962C8B-B14F-4D97-AF65-F5344CB8AC3E}">
        <p14:creationId xmlns:p14="http://schemas.microsoft.com/office/powerpoint/2010/main" val="39266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796257" y="750055"/>
            <a:ext cx="858663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Read the following lines from the poem.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sz="1200" dirty="0"/>
              <a:t>4</a:t>
            </a:r>
            <a:r>
              <a:rPr lang="en-US" sz="2400" dirty="0"/>
              <a:t> And summer's lease hath all too short a date: </a:t>
            </a:r>
          </a:p>
          <a:p>
            <a:pPr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1200" dirty="0"/>
              <a:t>5</a:t>
            </a:r>
            <a:r>
              <a:rPr lang="en-US" sz="2400" dirty="0"/>
              <a:t> Sometime too hot the eye of heaven shines,</a:t>
            </a:r>
          </a:p>
          <a:p>
            <a:pPr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1200" dirty="0"/>
              <a:t>6</a:t>
            </a:r>
            <a:r>
              <a:rPr lang="en-US" sz="2400" dirty="0"/>
              <a:t> And often is his gold complexion </a:t>
            </a:r>
            <a:r>
              <a:rPr lang="en-US" sz="2400" b="1" i="1" dirty="0" err="1"/>
              <a:t>dimm'd</a:t>
            </a:r>
            <a:r>
              <a:rPr lang="en-US" sz="2400" dirty="0"/>
              <a:t>; 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What does the word </a:t>
            </a:r>
            <a:r>
              <a:rPr lang="en-US" sz="2400" b="1" i="1" dirty="0" err="1"/>
              <a:t>dimm’d</a:t>
            </a:r>
            <a:r>
              <a:rPr lang="en-US" sz="2400" b="1" i="1" dirty="0"/>
              <a:t> </a:t>
            </a:r>
            <a:r>
              <a:rPr lang="en-US" sz="2400" dirty="0"/>
              <a:t>suggest in the Sonnet?</a:t>
            </a:r>
          </a:p>
          <a:p>
            <a:pPr>
              <a:buNone/>
            </a:pPr>
            <a:r>
              <a:rPr lang="en-US" sz="2400" dirty="0"/>
              <a:t>A. Summer is too splendid to be compared at all</a:t>
            </a:r>
          </a:p>
          <a:p>
            <a:pPr>
              <a:buNone/>
            </a:pPr>
            <a:r>
              <a:rPr lang="en-US" sz="2400" dirty="0"/>
              <a:t>B. The author’s love is brighter than any earthly object</a:t>
            </a:r>
          </a:p>
          <a:p>
            <a:pPr>
              <a:buNone/>
            </a:pPr>
            <a:r>
              <a:rPr lang="en-US" sz="2400" dirty="0"/>
              <a:t>C. The light from the summer sun eventually darkens</a:t>
            </a:r>
          </a:p>
          <a:p>
            <a:pPr>
              <a:buNone/>
            </a:pPr>
            <a:r>
              <a:rPr lang="en-US" sz="2400" dirty="0"/>
              <a:t>D. Gold is not worth as much as the author’s love </a:t>
            </a:r>
          </a:p>
          <a:p>
            <a:pPr>
              <a:buNone/>
            </a:pPr>
            <a:endParaRPr 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30350" y="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39875" y="685800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52125" y="0"/>
            <a:ext cx="31750" cy="685800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173038"/>
            <a:ext cx="0" cy="6570662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16075" y="83346"/>
            <a:ext cx="8940800" cy="952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46225" y="6743700"/>
            <a:ext cx="9105900" cy="1588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47351" y="168276"/>
            <a:ext cx="9525" cy="651827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16075" y="144464"/>
            <a:ext cx="0" cy="6542087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465" y="167481"/>
            <a:ext cx="8941437" cy="553998"/>
          </a:xfrm>
          <a:prstGeom prst="rect">
            <a:avLst/>
          </a:prstGeom>
          <a:solidFill>
            <a:srgbClr val="354984"/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000" b="1" dirty="0">
                <a:solidFill>
                  <a:schemeClr val="bg1"/>
                </a:solidFill>
                <a:latin typeface="Calibri" panose="020F0502020204030204"/>
              </a:rPr>
              <a:t>1. Word Parts </a:t>
            </a:r>
            <a:endParaRPr lang="en-US" sz="30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995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493" y="3721847"/>
            <a:ext cx="4393805" cy="306986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513871" y="0"/>
            <a:ext cx="9145492" cy="0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72704" y="6856813"/>
            <a:ext cx="9131078" cy="1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49655" y="774088"/>
            <a:ext cx="0" cy="6082725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627931" y="685800"/>
            <a:ext cx="31432" cy="6171012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88289"/>
            <a:ext cx="9179782" cy="685799"/>
          </a:xfrm>
          <a:solidFill>
            <a:srgbClr val="354984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2. Connotation and Degree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828800" y="1121333"/>
            <a:ext cx="6934200" cy="2013635"/>
          </a:xfrm>
          <a:prstGeom prst="cloudCallout">
            <a:avLst>
              <a:gd name="adj1" fmla="val -8427"/>
              <a:gd name="adj2" fmla="val 86093"/>
            </a:avLst>
          </a:prstGeom>
          <a:solidFill>
            <a:srgbClr val="3549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1411812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Does the word have a positive, negative, or neutral feeling? 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Is it mild or strong?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298" y="3721847"/>
            <a:ext cx="4506457" cy="3004763"/>
          </a:xfrm>
          <a:prstGeom prst="rect">
            <a:avLst/>
          </a:prstGeom>
          <a:ln w="76200">
            <a:solidFill>
              <a:srgbClr val="354984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638386" y="801093"/>
            <a:ext cx="336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Ask yourself… </a:t>
            </a:r>
          </a:p>
        </p:txBody>
      </p:sp>
    </p:spTree>
    <p:extLst>
      <p:ext uri="{BB962C8B-B14F-4D97-AF65-F5344CB8AC3E}">
        <p14:creationId xmlns:p14="http://schemas.microsoft.com/office/powerpoint/2010/main" val="23536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865155" y="990600"/>
            <a:ext cx="8374062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Read the following line from the poem.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200" dirty="0"/>
              <a:t>5</a:t>
            </a:r>
            <a:r>
              <a:rPr lang="en-US" sz="2400" dirty="0"/>
              <a:t> Sometime too </a:t>
            </a:r>
            <a:r>
              <a:rPr lang="en-US" sz="2400" b="1" i="1" dirty="0"/>
              <a:t>hot the eye of heaven shines</a:t>
            </a:r>
            <a:r>
              <a:rPr lang="en-US" sz="2400" dirty="0"/>
              <a:t>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What is suggested by the phrase </a:t>
            </a:r>
            <a:r>
              <a:rPr lang="en-US" sz="2400" b="1" i="1" dirty="0"/>
              <a:t>hot the eye of heaven </a:t>
            </a:r>
            <a:r>
              <a:rPr lang="en-US" sz="2400" b="1" i="1" dirty="0"/>
              <a:t>shines?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i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A. Everyone loves the warm summer sun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B. The author’s love interest is very attractive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C. The woman described is hotter than the sun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D.  The sun can sometimes be overwhelming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30350" y="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39875" y="685800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52125" y="0"/>
            <a:ext cx="31750" cy="685800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173038"/>
            <a:ext cx="0" cy="6570662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16075" y="83346"/>
            <a:ext cx="8940800" cy="952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46225" y="6743700"/>
            <a:ext cx="9105900" cy="1588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47351" y="168276"/>
            <a:ext cx="9525" cy="651827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16075" y="144464"/>
            <a:ext cx="0" cy="6542087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465" y="144463"/>
            <a:ext cx="8941437" cy="553998"/>
          </a:xfrm>
          <a:prstGeom prst="rect">
            <a:avLst/>
          </a:prstGeom>
          <a:solidFill>
            <a:srgbClr val="354984"/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000" b="1" dirty="0">
                <a:solidFill>
                  <a:schemeClr val="bg1"/>
                </a:solidFill>
                <a:latin typeface="Calibri" panose="020F0502020204030204"/>
              </a:rPr>
              <a:t>2. Connotation and Degree </a:t>
            </a:r>
            <a:endParaRPr lang="en-US" sz="30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83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513871" y="65426"/>
            <a:ext cx="9145492" cy="0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21078" y="6829948"/>
            <a:ext cx="9131078" cy="1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49655" y="762001"/>
            <a:ext cx="0" cy="6067947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581103" y="762000"/>
            <a:ext cx="20258" cy="6067948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03458" y="159736"/>
            <a:ext cx="9179782" cy="685799"/>
          </a:xfrm>
          <a:solidFill>
            <a:srgbClr val="354984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3. Context Clues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601" y="3799879"/>
            <a:ext cx="4487748" cy="2986392"/>
          </a:xfrm>
          <a:prstGeom prst="rect">
            <a:avLst/>
          </a:prstGeom>
        </p:spPr>
      </p:pic>
      <p:sp>
        <p:nvSpPr>
          <p:cNvPr id="2" name="Cloud Callout 1"/>
          <p:cNvSpPr/>
          <p:nvPr/>
        </p:nvSpPr>
        <p:spPr>
          <a:xfrm>
            <a:off x="1733984" y="1371601"/>
            <a:ext cx="7714817" cy="1988521"/>
          </a:xfrm>
          <a:prstGeom prst="cloudCallout">
            <a:avLst>
              <a:gd name="adj1" fmla="val -13037"/>
              <a:gd name="adj2" fmla="val 93929"/>
            </a:avLst>
          </a:prstGeom>
          <a:solidFill>
            <a:srgbClr val="3549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09801" y="1873380"/>
            <a:ext cx="6403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What signal words do I see? 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How can the main idea help me?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691" y="3855332"/>
            <a:ext cx="4343932" cy="2875487"/>
          </a:xfrm>
          <a:prstGeom prst="rect">
            <a:avLst/>
          </a:prstGeom>
          <a:ln w="76200">
            <a:solidFill>
              <a:srgbClr val="354984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683189" y="939842"/>
            <a:ext cx="336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Ask yourself… </a:t>
            </a:r>
          </a:p>
        </p:txBody>
      </p:sp>
    </p:spTree>
    <p:extLst>
      <p:ext uri="{BB962C8B-B14F-4D97-AF65-F5344CB8AC3E}">
        <p14:creationId xmlns:p14="http://schemas.microsoft.com/office/powerpoint/2010/main" val="24182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811020" y="925027"/>
            <a:ext cx="8736330" cy="651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Part A:  </a:t>
            </a:r>
            <a:r>
              <a:rPr lang="en-US" altLang="en-US" sz="2400" dirty="0">
                <a:latin typeface="Arial" panose="020B0604020202020204" pitchFamily="34" charset="0"/>
              </a:rPr>
              <a:t>Read the following lines from Sonnet 18.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sz="1200" dirty="0"/>
              <a:t>7</a:t>
            </a:r>
            <a:r>
              <a:rPr lang="en-US" sz="2400" dirty="0"/>
              <a:t> And every fair from fair sometime declines</a:t>
            </a:r>
            <a:r>
              <a:rPr lang="en-US" sz="2400" dirty="0"/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200" dirty="0"/>
              <a:t>8</a:t>
            </a:r>
            <a:r>
              <a:rPr lang="en-US" sz="2400" dirty="0"/>
              <a:t> By chance, or nature's changing course, </a:t>
            </a:r>
            <a:r>
              <a:rPr lang="en-US" sz="2400" dirty="0" err="1"/>
              <a:t>untrimm'd</a:t>
            </a:r>
            <a:r>
              <a:rPr lang="en-US" sz="2400" dirty="0"/>
              <a:t>;</a:t>
            </a:r>
          </a:p>
          <a:p>
            <a:pPr>
              <a:buNone/>
            </a:pPr>
            <a:r>
              <a:rPr lang="en-US" sz="1200" dirty="0"/>
              <a:t>9</a:t>
            </a:r>
            <a:r>
              <a:rPr lang="en-US" sz="2400" dirty="0"/>
              <a:t> </a:t>
            </a:r>
            <a:r>
              <a:rPr lang="en-US" sz="2400" dirty="0"/>
              <a:t>But thy </a:t>
            </a:r>
            <a:r>
              <a:rPr lang="en-US" sz="2400" b="1" i="1" dirty="0"/>
              <a:t>eternal </a:t>
            </a:r>
            <a:r>
              <a:rPr lang="en-US" sz="2400" dirty="0"/>
              <a:t>summer shall not fade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What does the word </a:t>
            </a:r>
            <a:r>
              <a:rPr lang="en-US" altLang="en-US" sz="2400" b="1" i="1" dirty="0">
                <a:latin typeface="Arial" panose="020B0604020202020204" pitchFamily="34" charset="0"/>
              </a:rPr>
              <a:t>eternal</a:t>
            </a:r>
            <a:r>
              <a:rPr lang="en-US" altLang="en-US" sz="2400" dirty="0">
                <a:latin typeface="Arial" panose="020B0604020202020204" pitchFamily="34" charset="0"/>
              </a:rPr>
              <a:t> suggest?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A. The woman’s beauty will never diminish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B. This summer feels like it is lasting forever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C. The woman is more beautiful than the sun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D. The summer days are getting longer and longer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Part B:  </a:t>
            </a:r>
            <a:r>
              <a:rPr lang="en-US" altLang="en-US" sz="2400" dirty="0">
                <a:latin typeface="Arial" panose="020B0604020202020204" pitchFamily="34" charset="0"/>
              </a:rPr>
              <a:t>Select the words and phrases in lines 7-9 that provide evidence for your answer in </a:t>
            </a:r>
            <a:r>
              <a:rPr lang="en-US" altLang="en-US" sz="2400" b="1" dirty="0">
                <a:latin typeface="Arial" panose="020B0604020202020204" pitchFamily="34" charset="0"/>
              </a:rPr>
              <a:t>Part A.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30350" y="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39875" y="685800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52125" y="0"/>
            <a:ext cx="31750" cy="685800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173038"/>
            <a:ext cx="0" cy="6570662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16075" y="163514"/>
            <a:ext cx="8940800" cy="952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46225" y="6743700"/>
            <a:ext cx="9105900" cy="1588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47351" y="168276"/>
            <a:ext cx="9525" cy="651827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16075" y="144464"/>
            <a:ext cx="0" cy="6542087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16075" y="201305"/>
            <a:ext cx="8940800" cy="553998"/>
          </a:xfrm>
          <a:prstGeom prst="rect">
            <a:avLst/>
          </a:prstGeom>
          <a:solidFill>
            <a:srgbClr val="354984"/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000" b="1" dirty="0">
                <a:solidFill>
                  <a:schemeClr val="bg1"/>
                </a:solidFill>
                <a:latin typeface="Calibri" panose="020F0502020204030204"/>
              </a:rPr>
              <a:t>3. Context Clues </a:t>
            </a:r>
            <a:endParaRPr lang="en-US" sz="30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812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692" y="2915185"/>
            <a:ext cx="3796436" cy="37964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390" y="3418676"/>
            <a:ext cx="5314689" cy="3276140"/>
          </a:xfrm>
          <a:prstGeom prst="rect">
            <a:avLst/>
          </a:prstGeom>
          <a:ln w="76200">
            <a:solidFill>
              <a:srgbClr val="354984"/>
            </a:solidFill>
          </a:ln>
        </p:spPr>
      </p:pic>
      <p:cxnSp>
        <p:nvCxnSpPr>
          <p:cNvPr id="12" name="Straight Connector 11"/>
          <p:cNvCxnSpPr/>
          <p:nvPr/>
        </p:nvCxnSpPr>
        <p:spPr>
          <a:xfrm>
            <a:off x="1524000" y="31136"/>
            <a:ext cx="9145492" cy="0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49655" y="6781833"/>
            <a:ext cx="9131078" cy="1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94173" y="609600"/>
            <a:ext cx="0" cy="6172232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612213" y="724206"/>
            <a:ext cx="31434" cy="6057627"/>
          </a:xfrm>
          <a:prstGeom prst="line">
            <a:avLst/>
          </a:prstGeom>
          <a:ln w="1270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128680"/>
            <a:ext cx="9179782" cy="685799"/>
          </a:xfrm>
          <a:solidFill>
            <a:srgbClr val="354984"/>
          </a:solidFill>
          <a:ln>
            <a:solidFill>
              <a:srgbClr val="354984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4. Multiple Meaning Words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555" y="2047402"/>
            <a:ext cx="6618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      How can I break this word down?  </a:t>
            </a:r>
          </a:p>
          <a:p>
            <a:pPr algn="ctr"/>
            <a:r>
              <a:rPr lang="en-US" sz="2100" dirty="0">
                <a:solidFill>
                  <a:schemeClr val="bg1"/>
                </a:solidFill>
              </a:rPr>
              <a:t>What do the parts tell  me about the </a:t>
            </a:r>
          </a:p>
          <a:p>
            <a:pPr algn="ctr"/>
            <a:r>
              <a:rPr lang="en-US" sz="2100" dirty="0">
                <a:solidFill>
                  <a:schemeClr val="bg1"/>
                </a:solidFill>
              </a:rPr>
              <a:t>meaning and part of speech</a:t>
            </a:r>
            <a:r>
              <a:rPr lang="en-US" sz="3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1828801" y="1055939"/>
            <a:ext cx="8152405" cy="2180930"/>
          </a:xfrm>
          <a:prstGeom prst="cloudCallout">
            <a:avLst>
              <a:gd name="adj1" fmla="val -32614"/>
              <a:gd name="adj2" fmla="val 73297"/>
            </a:avLst>
          </a:prstGeom>
          <a:solidFill>
            <a:srgbClr val="354984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1304" y="1481382"/>
            <a:ext cx="67873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What is the part of speech? 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What context is the word being used?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Is it used figuratively or literally?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2983" y="828679"/>
            <a:ext cx="336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Ask yourself… </a:t>
            </a:r>
          </a:p>
        </p:txBody>
      </p:sp>
    </p:spTree>
    <p:extLst>
      <p:ext uri="{BB962C8B-B14F-4D97-AF65-F5344CB8AC3E}">
        <p14:creationId xmlns:p14="http://schemas.microsoft.com/office/powerpoint/2010/main" val="18317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788637" y="1207752"/>
            <a:ext cx="8374062" cy="607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Read the line below from Sonnet 18.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pPr>
              <a:buNone/>
            </a:pPr>
            <a:r>
              <a:rPr lang="en-US" sz="1200" dirty="0"/>
              <a:t>7</a:t>
            </a:r>
            <a:r>
              <a:rPr lang="en-US" sz="2400" dirty="0"/>
              <a:t> And every </a:t>
            </a:r>
            <a:r>
              <a:rPr lang="en-US" sz="2400" b="1" i="1" dirty="0"/>
              <a:t>fair </a:t>
            </a:r>
            <a:r>
              <a:rPr lang="en-US" sz="2400" dirty="0"/>
              <a:t>from </a:t>
            </a:r>
            <a:r>
              <a:rPr lang="en-US" sz="2400" b="1" i="1" dirty="0"/>
              <a:t>fair</a:t>
            </a:r>
            <a:r>
              <a:rPr lang="en-US" sz="2400" dirty="0"/>
              <a:t> sometime declines,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What does the word </a:t>
            </a:r>
            <a:r>
              <a:rPr lang="en-US" altLang="en-US" sz="2400" b="1" i="1" dirty="0">
                <a:latin typeface="Arial" panose="020B0604020202020204" pitchFamily="34" charset="0"/>
              </a:rPr>
              <a:t>fair</a:t>
            </a:r>
            <a:r>
              <a:rPr lang="en-US" altLang="en-US" sz="2400" dirty="0">
                <a:latin typeface="Arial" panose="020B0604020202020204" pitchFamily="34" charset="0"/>
              </a:rPr>
              <a:t> refer to in the sonnet?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A. Beautiful things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B. Light coloring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C. Ordinary objects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D.  Festival items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30350" y="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39875" y="6858000"/>
            <a:ext cx="9144000" cy="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52125" y="0"/>
            <a:ext cx="31750" cy="6858000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173038"/>
            <a:ext cx="0" cy="6570662"/>
          </a:xfrm>
          <a:prstGeom prst="line">
            <a:avLst/>
          </a:prstGeom>
          <a:ln w="152400">
            <a:solidFill>
              <a:srgbClr val="F2CA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16075" y="163514"/>
            <a:ext cx="8940800" cy="952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46225" y="6743700"/>
            <a:ext cx="9105900" cy="1588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47351" y="168276"/>
            <a:ext cx="9525" cy="6518275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16075" y="144464"/>
            <a:ext cx="0" cy="6542087"/>
          </a:xfrm>
          <a:prstGeom prst="line">
            <a:avLst/>
          </a:prstGeom>
          <a:ln w="152400">
            <a:solidFill>
              <a:srgbClr val="3549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48144" y="182563"/>
            <a:ext cx="8836025" cy="553998"/>
          </a:xfrm>
          <a:prstGeom prst="rect">
            <a:avLst/>
          </a:prstGeom>
          <a:solidFill>
            <a:srgbClr val="354984"/>
          </a:solidFill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3000" b="1" dirty="0">
                <a:solidFill>
                  <a:schemeClr val="bg1"/>
                </a:solidFill>
                <a:latin typeface="Calibri" panose="020F0502020204030204"/>
              </a:rPr>
              <a:t>4. Multiple Meaning Words </a:t>
            </a:r>
            <a:endParaRPr lang="en-US" sz="30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399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763</Words>
  <Application>Microsoft Office PowerPoint</Application>
  <PresentationFormat>Widescreen</PresentationFormat>
  <Paragraphs>153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BatangChe</vt:lpstr>
      <vt:lpstr>MS PGothic</vt:lpstr>
      <vt:lpstr>Arial</vt:lpstr>
      <vt:lpstr>Arial Black</vt:lpstr>
      <vt:lpstr>Calibri</vt:lpstr>
      <vt:lpstr>Calibri Light</vt:lpstr>
      <vt:lpstr>Office Theme</vt:lpstr>
      <vt:lpstr>PowerPoint Presentation</vt:lpstr>
      <vt:lpstr>1. Word Parts </vt:lpstr>
      <vt:lpstr>PowerPoint Presentation</vt:lpstr>
      <vt:lpstr>2. Connotation and Degree</vt:lpstr>
      <vt:lpstr>PowerPoint Presentation</vt:lpstr>
      <vt:lpstr>3. Context Clues </vt:lpstr>
      <vt:lpstr>PowerPoint Presentation</vt:lpstr>
      <vt:lpstr>4. Multiple Meaning Words </vt:lpstr>
      <vt:lpstr>PowerPoint Presentation</vt:lpstr>
      <vt:lpstr>5. Word Relationships</vt:lpstr>
      <vt:lpstr>PowerPoint Presentation</vt:lpstr>
      <vt:lpstr>6. Analyzing Words and Text</vt:lpstr>
      <vt:lpstr>PowerPoint Presentation</vt:lpstr>
    </vt:vector>
  </TitlesOfParts>
  <Company>Franklin Academy Boynton Beach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Simpson</dc:creator>
  <cp:lastModifiedBy>Kelly Simpson</cp:lastModifiedBy>
  <cp:revision>1</cp:revision>
  <dcterms:created xsi:type="dcterms:W3CDTF">2018-04-15T15:56:36Z</dcterms:created>
  <dcterms:modified xsi:type="dcterms:W3CDTF">2018-04-15T15:58:46Z</dcterms:modified>
</cp:coreProperties>
</file>